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Play" panose="020B060402020202020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hvQJaxkUhTY6vCHFkruD5gIKUF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5" d="100"/>
          <a:sy n="25" d="100"/>
        </p:scale>
        <p:origin x="57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dcec681b8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g2dcec681b8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dcec681b8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g2dcec681b8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dce34b8e41_0_10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2dce34b8e41_0_10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dcec681b8a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dcec681b8a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dce34b8e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2dce34b8e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dce34b8e41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2dce34b8e41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dce34b8e41_4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dce34b8e41_4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dce34b8e41_0_10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2dce34b8e41_0_10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g2dce34b8e41_0_10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2dce34b8e41_0_10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2dce34b8e41_0_10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dce34b8e41_0_10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2dce34b8e41_0_10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5" name="Google Shape;95;g2dce34b8e41_0_10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2dce34b8e41_0_10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g2dce34b8e41_0_10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ce34b8e41_0_106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2dce34b8e41_0_106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2dce34b8e41_0_10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2dce34b8e41_0_10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2dce34b8e41_0_10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dce34b8e41_0_106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2dce34b8e41_0_106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g2dce34b8e41_0_106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g2dce34b8e41_0_106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2dce34b8e41_0_106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2dce34b8e41_0_106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dce34b8e41_0_107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2dce34b8e41_0_107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4" name="Google Shape;114;g2dce34b8e41_0_107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g2dce34b8e41_0_107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g2dce34b8e41_0_107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g2dce34b8e41_0_10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2dce34b8e41_0_10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2dce34b8e41_0_10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dce34b8e41_0_10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2dce34b8e41_0_10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g2dce34b8e41_0_10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2dce34b8e41_0_10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dce34b8e41_0_10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2dce34b8e41_0_10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2dce34b8e41_0_10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dce34b8e41_0_109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2dce34b8e41_0_109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2" name="Google Shape;132;g2dce34b8e41_0_109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3" name="Google Shape;133;g2dce34b8e41_0_109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2dce34b8e41_0_109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g2dce34b8e41_0_109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dce34b8e41_0_110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2dce34b8e41_0_110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g2dce34b8e41_0_110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0" name="Google Shape;140;g2dce34b8e41_0_110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2dce34b8e41_0_110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2dce34b8e41_0_110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dce34b8e41_0_11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2dce34b8e41_0_110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2dce34b8e41_0_110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2dce34b8e41_0_11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2dce34b8e41_0_110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dce34b8e41_0_111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2dce34b8e41_0_111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g2dce34b8e41_0_11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2dce34b8e41_0_11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2dce34b8e41_0_11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ce34b8e41_0_10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" name="Google Shape;82;g2dce34b8e41_0_10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g2dce34b8e41_0_10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g2dce34b8e41_0_10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g2dce34b8e41_0_10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3300248" cy="320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"/>
          <p:cNvSpPr txBox="1">
            <a:spLocks noGrp="1"/>
          </p:cNvSpPr>
          <p:nvPr>
            <p:ph type="ctrTitle"/>
          </p:nvPr>
        </p:nvSpPr>
        <p:spPr>
          <a:xfrm>
            <a:off x="2488277" y="457199"/>
            <a:ext cx="9144000" cy="307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lt-LT"/>
              <a:t>11-12 klasių serija </a:t>
            </a:r>
            <a:br>
              <a:rPr lang="lt-LT"/>
            </a:br>
            <a:br>
              <a:rPr lang="lt-LT" sz="900"/>
            </a:br>
            <a:r>
              <a:rPr lang="lt-LT"/>
              <a:t>„Pasirenkite egzaminui!“</a:t>
            </a:r>
            <a:br>
              <a:rPr lang="lt-LT"/>
            </a:br>
            <a:br>
              <a:rPr lang="lt-LT" sz="800"/>
            </a:br>
            <a:r>
              <a:rPr lang="lt-LT"/>
              <a:t> VBE pirmoji ir antroji dalis </a:t>
            </a:r>
            <a:endParaRPr/>
          </a:p>
        </p:txBody>
      </p:sp>
      <p:sp>
        <p:nvSpPr>
          <p:cNvPr id="161" name="Google Shape;161;p1"/>
          <p:cNvSpPr txBox="1">
            <a:spLocks noGrp="1"/>
          </p:cNvSpPr>
          <p:nvPr>
            <p:ph type="subTitle" idx="1"/>
          </p:nvPr>
        </p:nvSpPr>
        <p:spPr>
          <a:xfrm>
            <a:off x="548640" y="4973639"/>
            <a:ext cx="10119360" cy="1410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Pranešėjos chemijos mokytojos ekspertės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Virginija Barbaravičiūtė ir Audronė Kuliešienė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2025 – 03 – 01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"/>
          <p:cNvSpPr txBox="1">
            <a:spLocks noGrp="1"/>
          </p:cNvSpPr>
          <p:nvPr>
            <p:ph type="title"/>
          </p:nvPr>
        </p:nvSpPr>
        <p:spPr>
          <a:xfrm>
            <a:off x="5570483" y="165429"/>
            <a:ext cx="5804338" cy="123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Skyriaus struktūra</a:t>
            </a:r>
            <a:endParaRPr b="1"/>
          </a:p>
        </p:txBody>
      </p:sp>
      <p:sp>
        <p:nvSpPr>
          <p:cNvPr id="244" name="Google Shape;244;p9"/>
          <p:cNvSpPr txBox="1">
            <a:spLocks noGrp="1"/>
          </p:cNvSpPr>
          <p:nvPr>
            <p:ph type="body" idx="1"/>
          </p:nvPr>
        </p:nvSpPr>
        <p:spPr>
          <a:xfrm>
            <a:off x="5423336" y="1397876"/>
            <a:ext cx="6537436" cy="523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Bendrųjų programų punktai.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Sąvokos.</a:t>
            </a:r>
            <a:endParaRPr/>
          </a:p>
        </p:txBody>
      </p:sp>
      <p:pic>
        <p:nvPicPr>
          <p:cNvPr id="245" name="Google Shape;2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649" y="112762"/>
            <a:ext cx="4833175" cy="6359825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46" name="Google Shape;246;p9"/>
          <p:cNvCxnSpPr/>
          <p:nvPr/>
        </p:nvCxnSpPr>
        <p:spPr>
          <a:xfrm flipH="1">
            <a:off x="4372837" y="1860790"/>
            <a:ext cx="951600" cy="1285200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7" name="Google Shape;247;p9"/>
          <p:cNvCxnSpPr>
            <a:stCxn id="248" idx="2"/>
          </p:cNvCxnSpPr>
          <p:nvPr/>
        </p:nvCxnSpPr>
        <p:spPr>
          <a:xfrm flipH="1">
            <a:off x="4368020" y="3307038"/>
            <a:ext cx="1194000" cy="1859100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248" name="Google Shape;24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3662" y="2630323"/>
            <a:ext cx="676715" cy="676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3662" y="1338516"/>
            <a:ext cx="676715" cy="6767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0"/>
          <p:cNvSpPr txBox="1">
            <a:spLocks noGrp="1"/>
          </p:cNvSpPr>
          <p:nvPr>
            <p:ph type="title"/>
          </p:nvPr>
        </p:nvSpPr>
        <p:spPr>
          <a:xfrm>
            <a:off x="5570483" y="165429"/>
            <a:ext cx="5804338" cy="123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Skyriaus struktūra</a:t>
            </a:r>
            <a:endParaRPr b="1"/>
          </a:p>
        </p:txBody>
      </p:sp>
      <p:sp>
        <p:nvSpPr>
          <p:cNvPr id="255" name="Google Shape;255;p10"/>
          <p:cNvSpPr txBox="1">
            <a:spLocks noGrp="1"/>
          </p:cNvSpPr>
          <p:nvPr>
            <p:ph type="body" idx="1"/>
          </p:nvPr>
        </p:nvSpPr>
        <p:spPr>
          <a:xfrm>
            <a:off x="5423336" y="1397876"/>
            <a:ext cx="6537436" cy="523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Bendrųjų programų punktai.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Sąvokos.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Glaustas teorinis aiškinimas/santrauka.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 i="1"/>
              <a:t>    </a:t>
            </a:r>
            <a:r>
              <a:rPr lang="lt-LT" sz="3500" i="1"/>
              <a:t>Lentelės, schemos, diagramos</a:t>
            </a:r>
            <a:r>
              <a:rPr lang="lt-LT" sz="3500"/>
              <a:t>.</a:t>
            </a:r>
            <a:endParaRPr sz="3500"/>
          </a:p>
        </p:txBody>
      </p:sp>
      <p:pic>
        <p:nvPicPr>
          <p:cNvPr id="256" name="Google Shape;25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901" y="377675"/>
            <a:ext cx="4143775" cy="5956000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57" name="Google Shape;25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32308" y="2695216"/>
            <a:ext cx="676715" cy="676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1243990" y="15241"/>
            <a:ext cx="963251" cy="932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g2dcec681b8a_0_15"/>
          <p:cNvPicPr preferRelativeResize="0"/>
          <p:nvPr/>
        </p:nvPicPr>
        <p:blipFill rotWithShape="1">
          <a:blip r:embed="rId3">
            <a:alphaModFix/>
          </a:blip>
          <a:srcRect t="1351"/>
          <a:stretch/>
        </p:blipFill>
        <p:spPr>
          <a:xfrm>
            <a:off x="0" y="0"/>
            <a:ext cx="2372056" cy="230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2dcec681b8a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6302" y="174475"/>
            <a:ext cx="6953250" cy="6583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2dcec681b8a_0_21"/>
          <p:cNvPicPr preferRelativeResize="0"/>
          <p:nvPr/>
        </p:nvPicPr>
        <p:blipFill rotWithShape="1">
          <a:blip r:embed="rId3">
            <a:alphaModFix/>
          </a:blip>
          <a:srcRect t="1351"/>
          <a:stretch/>
        </p:blipFill>
        <p:spPr>
          <a:xfrm>
            <a:off x="0" y="0"/>
            <a:ext cx="2372056" cy="230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g2dcec681b8a_0_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8899" y="754675"/>
            <a:ext cx="9219499" cy="582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1"/>
          <p:cNvSpPr txBox="1">
            <a:spLocks noGrp="1"/>
          </p:cNvSpPr>
          <p:nvPr>
            <p:ph type="title"/>
          </p:nvPr>
        </p:nvSpPr>
        <p:spPr>
          <a:xfrm>
            <a:off x="5570483" y="165429"/>
            <a:ext cx="5804338" cy="123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Skyriaus struktūra</a:t>
            </a:r>
            <a:endParaRPr b="1"/>
          </a:p>
        </p:txBody>
      </p:sp>
      <p:sp>
        <p:nvSpPr>
          <p:cNvPr id="276" name="Google Shape;276;p11"/>
          <p:cNvSpPr txBox="1">
            <a:spLocks noGrp="1"/>
          </p:cNvSpPr>
          <p:nvPr>
            <p:ph type="body" idx="1"/>
          </p:nvPr>
        </p:nvSpPr>
        <p:spPr>
          <a:xfrm>
            <a:off x="5423336" y="1397876"/>
            <a:ext cx="6537436" cy="523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Bendrųjų programų punktai.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Sąvokos.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Glaustas teorinis aiškinimas/santrauka.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 i="1"/>
              <a:t>    </a:t>
            </a:r>
            <a:r>
              <a:rPr lang="lt-LT" sz="3500" i="1"/>
              <a:t>Lentelės, schemos, diagramos</a:t>
            </a:r>
            <a:r>
              <a:rPr lang="lt-LT" sz="3500"/>
              <a:t>.</a:t>
            </a:r>
            <a:endParaRPr sz="350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4. Užduočių pavyzdžiai.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    </a:t>
            </a:r>
            <a:r>
              <a:rPr lang="lt-LT" sz="3500" i="1"/>
              <a:t>Pavyzdžiui, skaičiavimo   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rPr lang="lt-LT" sz="3500" i="1"/>
              <a:t>    uždavinių sprendimų aiškinimas.</a:t>
            </a:r>
            <a:endParaRPr sz="3500" i="1"/>
          </a:p>
        </p:txBody>
      </p:sp>
      <p:pic>
        <p:nvPicPr>
          <p:cNvPr id="277" name="Google Shape;277;p11"/>
          <p:cNvPicPr preferRelativeResize="0"/>
          <p:nvPr/>
        </p:nvPicPr>
        <p:blipFill rotWithShape="1">
          <a:blip r:embed="rId3">
            <a:alphaModFix/>
          </a:blip>
          <a:srcRect l="4636" r="29465" b="11749"/>
          <a:stretch/>
        </p:blipFill>
        <p:spPr>
          <a:xfrm>
            <a:off x="218600" y="350100"/>
            <a:ext cx="4660352" cy="6507900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8" name="Google Shape;278;p11"/>
          <p:cNvSpPr/>
          <p:nvPr/>
        </p:nvSpPr>
        <p:spPr>
          <a:xfrm>
            <a:off x="5249917" y="5139558"/>
            <a:ext cx="641131" cy="641131"/>
          </a:xfrm>
          <a:prstGeom prst="ellipse">
            <a:avLst/>
          </a:prstGeom>
          <a:noFill/>
          <a:ln w="38100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9" name="Google Shape;27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11243990" y="15241"/>
            <a:ext cx="963251" cy="932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"/>
          <p:cNvSpPr txBox="1">
            <a:spLocks noGrp="1"/>
          </p:cNvSpPr>
          <p:nvPr>
            <p:ph type="title"/>
          </p:nvPr>
        </p:nvSpPr>
        <p:spPr>
          <a:xfrm>
            <a:off x="5570483" y="165429"/>
            <a:ext cx="5804338" cy="123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Skyriaus struktūra</a:t>
            </a:r>
            <a:endParaRPr b="1"/>
          </a:p>
        </p:txBody>
      </p:sp>
      <p:sp>
        <p:nvSpPr>
          <p:cNvPr id="285" name="Google Shape;285;p12"/>
          <p:cNvSpPr txBox="1">
            <a:spLocks noGrp="1"/>
          </p:cNvSpPr>
          <p:nvPr>
            <p:ph type="body" idx="1"/>
          </p:nvPr>
        </p:nvSpPr>
        <p:spPr>
          <a:xfrm>
            <a:off x="5423336" y="1397876"/>
            <a:ext cx="6537436" cy="523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Bendrųjų programų punktai.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Sąvokos.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AutoNum type="arabicPeriod"/>
            </a:pPr>
            <a:r>
              <a:rPr lang="lt-LT" sz="4000"/>
              <a:t>Glaustas teorinis aiškinimas/santrauka.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4. Užduočių pavyzdžiai.</a:t>
            </a:r>
            <a:endParaRPr sz="3500" i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5. ,,Pasitikrinu“ dalis.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       </a:t>
            </a:r>
            <a:r>
              <a:rPr lang="lt-LT" sz="3500" i="1"/>
              <a:t>Pateikti atsakymai ir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rPr lang="lt-LT" sz="3500" i="1"/>
              <a:t>        sprendimai.</a:t>
            </a:r>
            <a:endParaRPr/>
          </a:p>
        </p:txBody>
      </p:sp>
      <p:sp>
        <p:nvSpPr>
          <p:cNvPr id="286" name="Google Shape;286;p12"/>
          <p:cNvSpPr/>
          <p:nvPr/>
        </p:nvSpPr>
        <p:spPr>
          <a:xfrm>
            <a:off x="5249933" y="5170150"/>
            <a:ext cx="641100" cy="641100"/>
          </a:xfrm>
          <a:prstGeom prst="ellipse">
            <a:avLst/>
          </a:prstGeom>
          <a:noFill/>
          <a:ln w="38100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225" y="553425"/>
            <a:ext cx="3767025" cy="2889575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8" name="Google Shape;288;p12"/>
          <p:cNvPicPr preferRelativeResize="0"/>
          <p:nvPr/>
        </p:nvPicPr>
        <p:blipFill rotWithShape="1">
          <a:blip r:embed="rId4">
            <a:alphaModFix/>
          </a:blip>
          <a:srcRect r="-539" b="22160"/>
          <a:stretch/>
        </p:blipFill>
        <p:spPr>
          <a:xfrm>
            <a:off x="616225" y="3708275"/>
            <a:ext cx="3767025" cy="2923750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9" name="Google Shape;289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268423" y="0"/>
            <a:ext cx="932769" cy="96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dce34b8e41_0_1032"/>
          <p:cNvSpPr/>
          <p:nvPr/>
        </p:nvSpPr>
        <p:spPr>
          <a:xfrm>
            <a:off x="2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2dce34b8e41_0_1032"/>
          <p:cNvSpPr/>
          <p:nvPr/>
        </p:nvSpPr>
        <p:spPr>
          <a:xfrm>
            <a:off x="0" y="0"/>
            <a:ext cx="9272922" cy="6858000"/>
          </a:xfrm>
          <a:custGeom>
            <a:avLst/>
            <a:gdLst/>
            <a:ahLst/>
            <a:cxnLst/>
            <a:rect l="l" t="t" r="r" b="b"/>
            <a:pathLst>
              <a:path w="9272922" h="6858000" extrusionOk="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F7F7F">
              <a:alpha val="149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" name="Google Shape;296;g2dce34b8e41_0_1032"/>
          <p:cNvGrpSpPr/>
          <p:nvPr/>
        </p:nvGrpSpPr>
        <p:grpSpPr>
          <a:xfrm>
            <a:off x="9160561" y="1075188"/>
            <a:ext cx="1562266" cy="1172974"/>
            <a:chOff x="9160561" y="1000124"/>
            <a:chExt cx="1562266" cy="1172974"/>
          </a:xfrm>
        </p:grpSpPr>
        <p:sp>
          <p:nvSpPr>
            <p:cNvPr id="297" name="Google Shape;297;g2dce34b8e41_0_1032"/>
            <p:cNvSpPr/>
            <p:nvPr/>
          </p:nvSpPr>
          <p:spPr>
            <a:xfrm>
              <a:off x="9160561" y="1348782"/>
              <a:ext cx="935037" cy="824316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2dce34b8e41_0_1032"/>
            <p:cNvSpPr/>
            <p:nvPr/>
          </p:nvSpPr>
          <p:spPr>
            <a:xfrm>
              <a:off x="9960661" y="1000124"/>
              <a:ext cx="762166" cy="671915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g2dce34b8e41_0_1032"/>
          <p:cNvSpPr txBox="1">
            <a:spLocks noGrp="1"/>
          </p:cNvSpPr>
          <p:nvPr>
            <p:ph type="body" idx="1"/>
          </p:nvPr>
        </p:nvSpPr>
        <p:spPr>
          <a:xfrm>
            <a:off x="848500" y="2608225"/>
            <a:ext cx="10927500" cy="34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15"/>
              <a:buNone/>
            </a:pPr>
            <a:r>
              <a:rPr lang="lt-LT" sz="5160">
                <a:latin typeface="Calibri"/>
                <a:ea typeface="Calibri"/>
                <a:cs typeface="Calibri"/>
                <a:sym typeface="Calibri"/>
              </a:rPr>
              <a:t>Chemija – tai ne talentas, o mokymasis per patirtį.</a:t>
            </a:r>
            <a:endParaRPr sz="516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2015"/>
              <a:buNone/>
            </a:pPr>
            <a:endParaRPr sz="516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2015"/>
              <a:buNone/>
            </a:pPr>
            <a:r>
              <a:rPr lang="lt-LT" sz="5160">
                <a:latin typeface="Calibri"/>
                <a:ea typeface="Calibri"/>
                <a:cs typeface="Calibri"/>
                <a:sym typeface="Calibri"/>
              </a:rPr>
              <a:t>Svarbiausia – sudaryti sąlygas, kurios skatina bandyti ir tobulėti.</a:t>
            </a:r>
            <a:endParaRPr sz="516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g2dce34b8e41_0_1032"/>
          <p:cNvSpPr txBox="1"/>
          <p:nvPr/>
        </p:nvSpPr>
        <p:spPr>
          <a:xfrm>
            <a:off x="2059" y="464323"/>
            <a:ext cx="10515600" cy="10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 sz="5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Kiekvienas gali mokytis chemijos!!!</a:t>
            </a:r>
            <a:endParaRPr sz="5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g2dce34b8e41_0_1032" descr="Beaker outlin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530" y="2374557"/>
            <a:ext cx="667265" cy="69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2dce34b8e41_0_1032" descr="Beaker outlin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327" y="3568345"/>
            <a:ext cx="667265" cy="698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308" name="Google Shape;308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309" name="Google Shape;30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59231" y="0"/>
            <a:ext cx="932769" cy="96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5418" y="3124157"/>
            <a:ext cx="4401164" cy="609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13"/>
          <p:cNvPicPr preferRelativeResize="0"/>
          <p:nvPr/>
        </p:nvPicPr>
        <p:blipFill rotWithShape="1">
          <a:blip r:embed="rId5">
            <a:alphaModFix/>
          </a:blip>
          <a:srcRect l="4544" b="4510"/>
          <a:stretch/>
        </p:blipFill>
        <p:spPr>
          <a:xfrm>
            <a:off x="-10511" y="-14178"/>
            <a:ext cx="12202511" cy="68721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dcec681b8a_0_28"/>
          <p:cNvSpPr txBox="1"/>
          <p:nvPr/>
        </p:nvSpPr>
        <p:spPr>
          <a:xfrm>
            <a:off x="351500" y="6553075"/>
            <a:ext cx="11293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800"/>
              <a:t>https://thumbs.dreamstime.com/b/spectacular-sunset-sun-rays-blue-orange-sky-sunset-sun-rays-112404448.jpg</a:t>
            </a:r>
            <a:endParaRPr sz="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dce34b8e41_0_0"/>
          <p:cNvSpPr/>
          <p:nvPr/>
        </p:nvSpPr>
        <p:spPr>
          <a:xfrm>
            <a:off x="2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2dce34b8e41_0_0"/>
          <p:cNvSpPr/>
          <p:nvPr/>
        </p:nvSpPr>
        <p:spPr>
          <a:xfrm>
            <a:off x="0" y="0"/>
            <a:ext cx="9272922" cy="6858000"/>
          </a:xfrm>
          <a:custGeom>
            <a:avLst/>
            <a:gdLst/>
            <a:ahLst/>
            <a:cxnLst/>
            <a:rect l="l" t="t" r="r" b="b"/>
            <a:pathLst>
              <a:path w="9272922" h="6858000" extrusionOk="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F7F7F">
              <a:alpha val="149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g2dce34b8e41_0_0"/>
          <p:cNvGrpSpPr/>
          <p:nvPr/>
        </p:nvGrpSpPr>
        <p:grpSpPr>
          <a:xfrm>
            <a:off x="9160561" y="1075188"/>
            <a:ext cx="1562266" cy="1172974"/>
            <a:chOff x="9160561" y="1000124"/>
            <a:chExt cx="1562266" cy="1172974"/>
          </a:xfrm>
        </p:grpSpPr>
        <p:sp>
          <p:nvSpPr>
            <p:cNvPr id="169" name="Google Shape;169;g2dce34b8e41_0_0"/>
            <p:cNvSpPr/>
            <p:nvPr/>
          </p:nvSpPr>
          <p:spPr>
            <a:xfrm>
              <a:off x="9160561" y="1348782"/>
              <a:ext cx="935037" cy="824316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g2dce34b8e41_0_0"/>
            <p:cNvSpPr/>
            <p:nvPr/>
          </p:nvSpPr>
          <p:spPr>
            <a:xfrm>
              <a:off x="9960661" y="1000124"/>
              <a:ext cx="762166" cy="671915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1" name="Google Shape;171;g2dce34b8e41_0_0"/>
          <p:cNvSpPr txBox="1">
            <a:spLocks noGrp="1"/>
          </p:cNvSpPr>
          <p:nvPr>
            <p:ph type="body" idx="1"/>
          </p:nvPr>
        </p:nvSpPr>
        <p:spPr>
          <a:xfrm>
            <a:off x="838200" y="2608220"/>
            <a:ext cx="10515600" cy="21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lt-LT" sz="4400">
                <a:latin typeface="Calibri"/>
                <a:ea typeface="Calibri"/>
                <a:cs typeface="Calibri"/>
                <a:sym typeface="Calibri"/>
              </a:rPr>
              <a:t>Kaip padėti mokiniams atrasti chemijos mokymosi džiaugsmą?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dce34b8e41_0_169"/>
          <p:cNvSpPr/>
          <p:nvPr/>
        </p:nvSpPr>
        <p:spPr>
          <a:xfrm>
            <a:off x="2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2dce34b8e41_0_169"/>
          <p:cNvSpPr/>
          <p:nvPr/>
        </p:nvSpPr>
        <p:spPr>
          <a:xfrm>
            <a:off x="0" y="0"/>
            <a:ext cx="9272922" cy="6858000"/>
          </a:xfrm>
          <a:custGeom>
            <a:avLst/>
            <a:gdLst/>
            <a:ahLst/>
            <a:cxnLst/>
            <a:rect l="l" t="t" r="r" b="b"/>
            <a:pathLst>
              <a:path w="9272922" h="6858000" extrusionOk="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F7F7F">
              <a:alpha val="149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g2dce34b8e41_0_169"/>
          <p:cNvGrpSpPr/>
          <p:nvPr/>
        </p:nvGrpSpPr>
        <p:grpSpPr>
          <a:xfrm>
            <a:off x="9160561" y="1075188"/>
            <a:ext cx="1562266" cy="1172974"/>
            <a:chOff x="9160561" y="1000124"/>
            <a:chExt cx="1562266" cy="1172974"/>
          </a:xfrm>
        </p:grpSpPr>
        <p:sp>
          <p:nvSpPr>
            <p:cNvPr id="179" name="Google Shape;179;g2dce34b8e41_0_169"/>
            <p:cNvSpPr/>
            <p:nvPr/>
          </p:nvSpPr>
          <p:spPr>
            <a:xfrm>
              <a:off x="9160561" y="1348782"/>
              <a:ext cx="935037" cy="824316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g2dce34b8e41_0_169"/>
            <p:cNvSpPr/>
            <p:nvPr/>
          </p:nvSpPr>
          <p:spPr>
            <a:xfrm>
              <a:off x="9960661" y="1000124"/>
              <a:ext cx="762166" cy="671915"/>
            </a:xfrm>
            <a:custGeom>
              <a:avLst/>
              <a:gdLst/>
              <a:ahLst/>
              <a:cxnLst/>
              <a:rect l="l" t="t" r="r" b="b"/>
              <a:pathLst>
                <a:path w="785" h="692" extrusionOk="0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g2dce34b8e41_0_169"/>
          <p:cNvSpPr txBox="1">
            <a:spLocks noGrp="1"/>
          </p:cNvSpPr>
          <p:nvPr>
            <p:ph type="body" idx="1"/>
          </p:nvPr>
        </p:nvSpPr>
        <p:spPr>
          <a:xfrm>
            <a:off x="848497" y="2608220"/>
            <a:ext cx="10690800" cy="3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lt-LT" sz="3200">
                <a:latin typeface="Calibri"/>
                <a:ea typeface="Calibri"/>
                <a:cs typeface="Calibri"/>
                <a:sym typeface="Calibri"/>
              </a:rPr>
              <a:t>Chemija atrodo per sudėtinga.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lt-LT" sz="3200">
                <a:latin typeface="Calibri"/>
                <a:ea typeface="Calibri"/>
                <a:cs typeface="Calibri"/>
                <a:sym typeface="Calibri"/>
              </a:rPr>
              <a:t>Klaidos suprantamos kaip nesėkmė.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lt-LT" sz="3200">
                <a:latin typeface="Calibri"/>
                <a:ea typeface="Calibri"/>
                <a:cs typeface="Calibri"/>
                <a:sym typeface="Calibri"/>
              </a:rPr>
              <a:t>Trūksta pasitikėjimo savimi.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dce34b8e41_0_169"/>
          <p:cNvSpPr txBox="1"/>
          <p:nvPr/>
        </p:nvSpPr>
        <p:spPr>
          <a:xfrm>
            <a:off x="2059" y="464323"/>
            <a:ext cx="10515600" cy="10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Kodėl mokiniai bijo chemijos?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g2dce34b8e41_0_169" descr="Beaker outlin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530" y="2374557"/>
            <a:ext cx="667265" cy="69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2dce34b8e41_0_169" descr="Beaker outlin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327" y="3568345"/>
            <a:ext cx="667265" cy="698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2dce34b8e41_0_169" descr="Beaker outlin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4148" y="4677835"/>
            <a:ext cx="667265" cy="698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D2DC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g2dce34b8e41_4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300" y="231500"/>
            <a:ext cx="4909225" cy="639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g2dce34b8e41_4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6824" y="231501"/>
            <a:ext cx="4720276" cy="639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"/>
          <p:cNvSpPr txBox="1">
            <a:spLocks noGrp="1"/>
          </p:cNvSpPr>
          <p:nvPr>
            <p:ph type="title"/>
          </p:nvPr>
        </p:nvSpPr>
        <p:spPr>
          <a:xfrm>
            <a:off x="838200" y="190558"/>
            <a:ext cx="10515600" cy="856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Leidinio struktūra</a:t>
            </a:r>
            <a:endParaRPr/>
          </a:p>
        </p:txBody>
      </p:sp>
      <p:sp>
        <p:nvSpPr>
          <p:cNvPr id="197" name="Google Shape;197;p4"/>
          <p:cNvSpPr txBox="1">
            <a:spLocks noGrp="1"/>
          </p:cNvSpPr>
          <p:nvPr>
            <p:ph type="body" idx="1"/>
          </p:nvPr>
        </p:nvSpPr>
        <p:spPr>
          <a:xfrm>
            <a:off x="251675" y="1130525"/>
            <a:ext cx="5176800" cy="5370900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700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lt-LT" sz="4000" b="1"/>
              <a:t>Skyriai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4000"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Chemijos pagrindai ir skaičiavimo uždaviniai.</a:t>
            </a:r>
            <a:endParaRPr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Medžiagos sandara ir sudėtis.</a:t>
            </a:r>
            <a:endParaRPr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Cheminės reakcijos.</a:t>
            </a:r>
            <a:endParaRPr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Tirpalai.</a:t>
            </a:r>
            <a:endParaRPr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Neorganinių junginių klasės, cheminės savybės, gavimas ir atpažinimas.</a:t>
            </a:r>
            <a:endParaRPr/>
          </a:p>
          <a:p>
            <a:pPr marL="514350" lvl="0" indent="-24214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lt-LT" sz="4000"/>
              <a:t>Chemija ir aplinka.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  <p:pic>
        <p:nvPicPr>
          <p:cNvPr id="198" name="Google Shape;198;p4" descr="https://lh7-rt.googleusercontent.com/slidesz/AGV_vUcuxb_v4u1rPKSDGID6Li85tg2dxA2yTgD_dyutR0jPS-wHdKxDn_ze6NYxdZPVj1ksBYKU-UM6Hfpp14NA0BKiuAZOfUcmuJgtfTnzNxR5y5Ln41ORH92DMOQnxg_wBx5zVAvs_JTCCPkk_pk3MQ=nw?key=8wA1Ys092JIIsWH-ceU0xQy3"/>
          <p:cNvPicPr preferRelativeResize="0"/>
          <p:nvPr/>
        </p:nvPicPr>
        <p:blipFill rotWithShape="1">
          <a:blip r:embed="rId3">
            <a:alphaModFix/>
          </a:blip>
          <a:srcRect r="9522"/>
          <a:stretch/>
        </p:blipFill>
        <p:spPr>
          <a:xfrm>
            <a:off x="5340201" y="1130532"/>
            <a:ext cx="6580250" cy="5311832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9" name="Google Shape;199;p4"/>
          <p:cNvSpPr/>
          <p:nvPr/>
        </p:nvSpPr>
        <p:spPr>
          <a:xfrm>
            <a:off x="7598979" y="3436883"/>
            <a:ext cx="4172607" cy="186033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62643" cy="935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5" descr="https://lh7-rt.googleusercontent.com/slidesz/AGV_vUey-CEVSPBgOELUdw6k98KJ1hoKRnAKQtCC_wCVTV9qO8gE4HDk_P33DY36EgGQxKGwHTKLSocFnsMtE97kF7HUQ2GPb18e-maTf7bf7gO0hFeZOQAIToRxQMROwGRatNK6zFa_oFX4fOR3oqkb3Ws=nw?key=8wA1Ys092JIIsWH-ceU0xQy3"/>
          <p:cNvPicPr preferRelativeResize="0"/>
          <p:nvPr/>
        </p:nvPicPr>
        <p:blipFill rotWithShape="1">
          <a:blip r:embed="rId3">
            <a:alphaModFix/>
          </a:blip>
          <a:srcRect l="11807" b="25691"/>
          <a:stretch/>
        </p:blipFill>
        <p:spPr>
          <a:xfrm>
            <a:off x="0" y="-1"/>
            <a:ext cx="6148551" cy="6223429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6" name="Google Shape;206;p5" descr="https://lh7-rt.googleusercontent.com/slidesz/AGV_vUcv9z7Eg_nh_8Ez3goKw4v-pB9107MMOLvJBdOHUNlijaNo_BZUy3ydXFkruzjB1yzWjH9bKOKEzTRJTbVFEcn-SF5QI__Ok9r7Xsn5NqosBdlREsNIYGbvpbQZlOmqk2HC9tYGlz2XmfIWNrDGsWg=nw?key=8wA1Ys092JIIsWH-ceU0xQy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47455" y="1226708"/>
            <a:ext cx="6444545" cy="3758094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7" name="Google Shape;207;p5"/>
          <p:cNvSpPr txBox="1"/>
          <p:nvPr/>
        </p:nvSpPr>
        <p:spPr>
          <a:xfrm>
            <a:off x="7022811" y="167538"/>
            <a:ext cx="4726617" cy="657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lt-LT"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Skyrius</a:t>
            </a:r>
            <a:endParaRPr sz="4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8" name="Google Shape;208;p5"/>
          <p:cNvCxnSpPr/>
          <p:nvPr/>
        </p:nvCxnSpPr>
        <p:spPr>
          <a:xfrm flipH="1">
            <a:off x="4014951" y="741008"/>
            <a:ext cx="3300249" cy="3502785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09" name="Google Shape;209;p5"/>
          <p:cNvCxnSpPr/>
          <p:nvPr/>
        </p:nvCxnSpPr>
        <p:spPr>
          <a:xfrm>
            <a:off x="7315200" y="741008"/>
            <a:ext cx="0" cy="2821999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6" descr="https://lh7-rt.googleusercontent.com/slidesz/AGV_vUey-CEVSPBgOELUdw6k98KJ1hoKRnAKQtCC_wCVTV9qO8gE4HDk_P33DY36EgGQxKGwHTKLSocFnsMtE97kF7HUQ2GPb18e-maTf7bf7gO0hFeZOQAIToRxQMROwGRatNK6zFa_oFX4fOR3oqkb3Ws=nw?key=8wA1Ys092JIIsWH-ceU0xQy3"/>
          <p:cNvPicPr preferRelativeResize="0"/>
          <p:nvPr/>
        </p:nvPicPr>
        <p:blipFill rotWithShape="1">
          <a:blip r:embed="rId3">
            <a:alphaModFix/>
          </a:blip>
          <a:srcRect l="11807" b="25691"/>
          <a:stretch/>
        </p:blipFill>
        <p:spPr>
          <a:xfrm>
            <a:off x="0" y="-1"/>
            <a:ext cx="6148551" cy="6223429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5" name="Google Shape;215;p6" descr="https://lh7-rt.googleusercontent.com/slidesz/AGV_vUcv9z7Eg_nh_8Ez3goKw4v-pB9107MMOLvJBdOHUNlijaNo_BZUy3ydXFkruzjB1yzWjH9bKOKEzTRJTbVFEcn-SF5QI__Ok9r7Xsn5NqosBdlREsNIYGbvpbQZlOmqk2HC9tYGlz2XmfIWNrDGsWg=nw?key=8wA1Ys092JIIsWH-ceU0xQy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58872" y="863114"/>
            <a:ext cx="6033006" cy="3518108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6" name="Google Shape;216;p6"/>
          <p:cNvSpPr txBox="1"/>
          <p:nvPr/>
        </p:nvSpPr>
        <p:spPr>
          <a:xfrm>
            <a:off x="7022811" y="167538"/>
            <a:ext cx="4726617" cy="657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lt-LT"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Skyrių sudaro temos:</a:t>
            </a:r>
            <a:endParaRPr sz="4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7" name="Google Shape;217;p6"/>
          <p:cNvCxnSpPr/>
          <p:nvPr/>
        </p:nvCxnSpPr>
        <p:spPr>
          <a:xfrm>
            <a:off x="11150906" y="824884"/>
            <a:ext cx="0" cy="2503163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18" name="Google Shape;218;p6"/>
          <p:cNvSpPr/>
          <p:nvPr/>
        </p:nvSpPr>
        <p:spPr>
          <a:xfrm>
            <a:off x="521070" y="4381222"/>
            <a:ext cx="4816732" cy="515766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6"/>
          <p:cNvSpPr/>
          <p:nvPr/>
        </p:nvSpPr>
        <p:spPr>
          <a:xfrm>
            <a:off x="6379779" y="3454710"/>
            <a:ext cx="4907762" cy="90739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0" name="Google Shape;220;p6"/>
          <p:cNvCxnSpPr/>
          <p:nvPr/>
        </p:nvCxnSpPr>
        <p:spPr>
          <a:xfrm flipH="1">
            <a:off x="5471767" y="4381222"/>
            <a:ext cx="823930" cy="285371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7" descr="https://lh7-rt.googleusercontent.com/slidesz/AGV_vUey-CEVSPBgOELUdw6k98KJ1hoKRnAKQtCC_wCVTV9qO8gE4HDk_P33DY36EgGQxKGwHTKLSocFnsMtE97kF7HUQ2GPb18e-maTf7bf7gO0hFeZOQAIToRxQMROwGRatNK6zFa_oFX4fOR3oqkb3Ws=nw?key=8wA1Ys092JIIsWH-ceU0xQy3"/>
          <p:cNvPicPr preferRelativeResize="0"/>
          <p:nvPr/>
        </p:nvPicPr>
        <p:blipFill rotWithShape="1">
          <a:blip r:embed="rId3">
            <a:alphaModFix/>
          </a:blip>
          <a:srcRect l="11807" b="25691"/>
          <a:stretch/>
        </p:blipFill>
        <p:spPr>
          <a:xfrm>
            <a:off x="0" y="-1"/>
            <a:ext cx="6148551" cy="6223429"/>
          </a:xfrm>
          <a:prstGeom prst="rect">
            <a:avLst/>
          </a:prstGeom>
          <a:noFill/>
          <a:ln w="9525" cap="flat" cmpd="sng">
            <a:solidFill>
              <a:srgbClr val="E98B9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6" name="Google Shape;226;p7" descr="https://lh7-rt.googleusercontent.com/slidesz/AGV_vUcv9z7Eg_nh_8Ez3goKw4v-pB9107MMOLvJBdOHUNlijaNo_BZUy3ydXFkruzjB1yzWjH9bKOKEzTRJTbVFEcn-SF5QI__Ok9r7Xsn5NqosBdlREsNIYGbvpbQZlOmqk2HC9tYGlz2XmfIWNrDGsWg=nw?key=8wA1Ys092JIIsWH-ceU0xQy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83026" y="961592"/>
            <a:ext cx="5442476" cy="3173744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7" name="Google Shape;227;p7"/>
          <p:cNvSpPr txBox="1"/>
          <p:nvPr/>
        </p:nvSpPr>
        <p:spPr>
          <a:xfrm>
            <a:off x="7022811" y="167538"/>
            <a:ext cx="4726617" cy="657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lt-LT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Skyrių sudaro temos: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8" name="Google Shape;22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7875" y="4911240"/>
            <a:ext cx="6402102" cy="1750574"/>
          </a:xfrm>
          <a:prstGeom prst="rect">
            <a:avLst/>
          </a:prstGeom>
          <a:noFill/>
          <a:ln w="9525" cap="flat" cmpd="sng">
            <a:solidFill>
              <a:srgbClr val="F8E8ED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229" name="Google Shape;229;p7"/>
          <p:cNvCxnSpPr/>
          <p:nvPr/>
        </p:nvCxnSpPr>
        <p:spPr>
          <a:xfrm>
            <a:off x="10247586" y="4845072"/>
            <a:ext cx="21021" cy="901467"/>
          </a:xfrm>
          <a:prstGeom prst="straightConnector1">
            <a:avLst/>
          </a:prstGeom>
          <a:noFill/>
          <a:ln w="12700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0" name="Google Shape;230;p7"/>
          <p:cNvSpPr/>
          <p:nvPr/>
        </p:nvSpPr>
        <p:spPr>
          <a:xfrm>
            <a:off x="6747641" y="3210007"/>
            <a:ext cx="4413207" cy="468614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E98B9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1" name="Google Shape;231;p7"/>
          <p:cNvCxnSpPr/>
          <p:nvPr/>
        </p:nvCxnSpPr>
        <p:spPr>
          <a:xfrm rot="-5400000" flipH="1">
            <a:off x="10164999" y="4440163"/>
            <a:ext cx="2302200" cy="310500"/>
          </a:xfrm>
          <a:prstGeom prst="bentConnector3">
            <a:avLst>
              <a:gd name="adj1" fmla="val 1608"/>
            </a:avLst>
          </a:prstGeom>
          <a:noFill/>
          <a:ln w="9525" cap="flat" cmpd="sng">
            <a:solidFill>
              <a:srgbClr val="E98B9F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2" name="Google Shape;232;p7"/>
          <p:cNvSpPr txBox="1">
            <a:spLocks noGrp="1"/>
          </p:cNvSpPr>
          <p:nvPr>
            <p:ph type="body" idx="1"/>
          </p:nvPr>
        </p:nvSpPr>
        <p:spPr>
          <a:xfrm>
            <a:off x="5145370" y="4300914"/>
            <a:ext cx="5781004" cy="1226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lt-LT" sz="4000"/>
              <a:t>   </a:t>
            </a:r>
            <a:r>
              <a:rPr lang="lt-LT" sz="4000" b="1"/>
              <a:t>Temą sudaro potemės:</a:t>
            </a:r>
            <a:endParaRPr sz="40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8"/>
          <p:cNvPicPr preferRelativeResize="0"/>
          <p:nvPr/>
        </p:nvPicPr>
        <p:blipFill rotWithShape="1">
          <a:blip r:embed="rId3">
            <a:alphaModFix/>
          </a:blip>
          <a:srcRect t="1351"/>
          <a:stretch/>
        </p:blipFill>
        <p:spPr>
          <a:xfrm>
            <a:off x="0" y="0"/>
            <a:ext cx="2372056" cy="230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77040"/>
            <a:ext cx="12191999" cy="6303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Widescreen</PresentationFormat>
  <Paragraphs>57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Arial</vt:lpstr>
      <vt:lpstr>Play</vt:lpstr>
      <vt:lpstr>„Office“ tema</vt:lpstr>
      <vt:lpstr>office theme</vt:lpstr>
      <vt:lpstr>11-12 klasių serija   „Pasirenkite egzaminui!“   VBE pirmoji ir antroji dalis </vt:lpstr>
      <vt:lpstr>PowerPoint Presentation</vt:lpstr>
      <vt:lpstr>PowerPoint Presentation</vt:lpstr>
      <vt:lpstr>PowerPoint Presentation</vt:lpstr>
      <vt:lpstr>Leidinio struktūra</vt:lpstr>
      <vt:lpstr>PowerPoint Presentation</vt:lpstr>
      <vt:lpstr>PowerPoint Presentation</vt:lpstr>
      <vt:lpstr>PowerPoint Presentation</vt:lpstr>
      <vt:lpstr>PowerPoint Presentation</vt:lpstr>
      <vt:lpstr>Skyriaus struktūra</vt:lpstr>
      <vt:lpstr>Skyriaus struktūra</vt:lpstr>
      <vt:lpstr>PowerPoint Presentation</vt:lpstr>
      <vt:lpstr>PowerPoint Presentation</vt:lpstr>
      <vt:lpstr>Skyriaus struktūra</vt:lpstr>
      <vt:lpstr>Skyriaus struktūra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11-12 klasių serija   „Pasirenkite egzaminui!“   VBE pirmoji ir antroji dalis </dc:title>
  <dc:creator>z</dc:creator>
  <cp:lastModifiedBy>Nataliia Halytska</cp:lastModifiedBy>
  <cp:revision>1</cp:revision>
  <dcterms:created xsi:type="dcterms:W3CDTF">2025-02-28T06:43:02Z</dcterms:created>
  <dcterms:modified xsi:type="dcterms:W3CDTF">2025-03-01T07:41:29Z</dcterms:modified>
</cp:coreProperties>
</file>