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70" r:id="rId14"/>
    <p:sldId id="268" r:id="rId15"/>
    <p:sldId id="271" r:id="rId16"/>
    <p:sldId id="272" r:id="rId17"/>
    <p:sldId id="275" r:id="rId18"/>
    <p:sldId id="274" r:id="rId19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F45111A-21C3-732C-CC89-4AAC71EF5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D2DD8BE-38E0-CD17-09B1-67E8BA798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87DF563-52BD-9BD1-7868-53F07BA09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2D8C53C-A279-7310-7F1D-783BB7EFD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9C843363-1693-F125-8217-A972BA91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6582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A34DF1D-3627-99D4-56E2-9E4576CF6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C9C31A59-27E1-7367-8B7D-830A067389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A671AD45-2B69-2A50-159C-EADD5A987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B0DEEEA-18B1-579D-9F91-F76D591AB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B7A6B07-623D-DD5A-F5A6-E7BD2B489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48612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9469B4CD-C8EC-7397-57BE-845115663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204C8E51-5FF0-B663-FF28-AED1B2F9A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4E93F033-FEB2-959F-F123-0DB57217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DC452051-15C6-DE31-EFBC-447C50F91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C6CEC5A7-7514-BA57-5A75-002C1EEF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91855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37B61A6-99CB-EF71-28AA-A5E808235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1B11B03-8F42-5448-5BEB-810B7525A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318CBA09-030A-4CCF-3AED-5DB872ECD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EEFD3645-E61A-F4C3-F8FA-D2A725451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CFD1831-833B-5995-CD05-BEDB4DC6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5429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FE17E13-BB2C-AD53-DC01-B188EC93C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53C79062-F9AC-8F37-D7E1-01D21AF2E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03035535-08AB-84D6-A484-A1EEF63B9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7A4BF51B-95AC-220E-0C82-353BCA1B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C6F02904-AA0D-D532-36C2-9AD56E3E4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6760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316A7E4-44B2-91EB-D5B2-42F3BE959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2676CA71-96C3-0FA6-D507-9B10DEA8DF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15C5F230-876E-44B1-7888-256ACADE1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F4A2DCC3-ED79-B704-C1FE-7515E8A99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7D59C106-F355-8874-CDF5-3C375AA6D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6B6E826F-C7A0-4458-E878-31F45196B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8744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CEBFC54-861C-B20D-FACF-ADB23F48C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D69CEE47-EA99-6972-0E76-8DA7E5973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A47D7F4E-13BC-7397-D82F-8C02C12AF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5CC159B9-AFBB-4C77-D1E2-E4E3B890C5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5BD23E5E-3B9C-7670-CA3B-369999A4D5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AEF3E46A-1A43-EA1E-352F-CD6F2ACF6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0046DA8E-64BA-3C15-463F-B546DE2AC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54308406-07D2-C116-CD08-F356253F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0138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9FDA87E-0414-509F-B905-B43AFBE8B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013A408B-2BC7-DE17-2C4B-C1BE403AD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080378C6-8906-559F-BE63-45C8E24FF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692835A9-B4BF-5440-FCF4-6E251666D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5231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19E7CFC4-1D40-EFE8-A28D-4A59AA131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0E8C53DC-0408-E07F-F2A5-20DA6B79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338B2CEF-217D-6514-FDBA-80D659C1A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8174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688A9845-C401-9439-06B5-88FECEC73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EF85B3D2-E65A-87B8-1F88-0245B834D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176C44F2-F778-EC13-17C9-3058F62CE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5BAD3920-4B4B-8004-40A0-BC06B241E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26B192CD-D72D-50E4-440A-FBE44EB19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7FEC12C9-0235-9BE2-D631-28233955D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1098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879408E-5472-C8C4-4890-FF56B49B7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CA75F1DC-900D-C144-7588-0CF1148FF0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2F546AA7-0B65-66D0-40EF-FE7720D31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B9A4198-F5F6-C6C3-DE47-9E835E9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2011CFD8-18F9-666C-5B08-84CECF8F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ECE1F619-278C-4EE8-120E-E5E812D87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0480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05353E51-CB52-0765-7E69-2EAFC1A77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DCE0908E-98CC-0F13-4ACF-7B0D2A427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F97E1B4-0B7A-7E91-E53B-F66A47D59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A0C324-63F0-45BE-825A-2AE4340A1521}" type="datetimeFigureOut">
              <a:rPr lang="lt-LT" smtClean="0"/>
              <a:t>2025-03-01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BCFA71D8-2C53-2D73-3D52-5ED44B7E7D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65FBD2BF-227E-1EFE-7753-EF1A54C83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7F7A8-AC39-45AE-9EA8-13F22B4738F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1085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DDF1836-9DE7-EF4D-89FA-F06726456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504064"/>
          </a:xfrm>
        </p:spPr>
        <p:txBody>
          <a:bodyPr>
            <a:noAutofit/>
          </a:bodyPr>
          <a:lstStyle/>
          <a:p>
            <a:r>
              <a:rPr lang="lt-LT" sz="4000"/>
              <a:t>SERIJOS </a:t>
            </a:r>
            <a:br>
              <a:rPr lang="lt-LT" sz="4000"/>
            </a:br>
            <a:r>
              <a:rPr lang="lt-LT" b="1" i="1"/>
              <a:t>„HORIZONTAI“ </a:t>
            </a:r>
            <a:br>
              <a:rPr lang="lt-LT" sz="4000"/>
            </a:br>
            <a:r>
              <a:rPr lang="lt-LT" sz="4000"/>
              <a:t>CHEMIJOS VADOVĖLIAI 9 (I GIMNAZIJOS)</a:t>
            </a:r>
            <a:br>
              <a:rPr lang="lt-LT" sz="4000"/>
            </a:br>
            <a:r>
              <a:rPr lang="lt-LT" sz="4000"/>
              <a:t>IR 10 (II GIMNAZIJOS) KLASĖMS</a:t>
            </a:r>
            <a:endParaRPr lang="lt-LT" sz="4000" dirty="0"/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5E9FDCBE-D843-6059-5BAF-0EDF9DD980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15190"/>
            <a:ext cx="9144000" cy="442609"/>
          </a:xfrm>
        </p:spPr>
        <p:txBody>
          <a:bodyPr>
            <a:normAutofit fontScale="25000" lnSpcReduction="20000"/>
          </a:bodyPr>
          <a:lstStyle/>
          <a:p>
            <a:endParaRPr lang="lt-LT"/>
          </a:p>
          <a:p>
            <a:endParaRPr lang="lt-LT"/>
          </a:p>
          <a:p>
            <a:endParaRPr lang="lt-LT"/>
          </a:p>
          <a:p>
            <a:endParaRPr lang="lt-LT"/>
          </a:p>
          <a:p>
            <a:endParaRPr lang="lt-LT" sz="8000"/>
          </a:p>
          <a:p>
            <a:endParaRPr lang="lt-LT" sz="8000"/>
          </a:p>
          <a:p>
            <a:r>
              <a:rPr lang="lt-LT" sz="8000"/>
              <a:t>2025  </a:t>
            </a:r>
          </a:p>
          <a:p>
            <a:r>
              <a:rPr lang="lt-LT" sz="8000"/>
              <a:t>Vilnius</a:t>
            </a:r>
          </a:p>
          <a:p>
            <a:endParaRPr lang="lt-LT" dirty="0"/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B25159C9-D2ED-C17C-0C7C-78CF734AA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417" y="5621684"/>
            <a:ext cx="2743583" cy="1181265"/>
          </a:xfrm>
          <a:prstGeom prst="rect">
            <a:avLst/>
          </a:prstGeom>
        </p:spPr>
      </p:pic>
      <p:pic>
        <p:nvPicPr>
          <p:cNvPr id="6" name="Paveikslėlis 5" descr="Paveikslėlis, kuriame yra apskritimas, simbolis&#10;&#10;Dirbtinio intelekto sugeneruotas turinys gali būti neteisingas.">
            <a:extLst>
              <a:ext uri="{FF2B5EF4-FFF2-40B4-BE49-F238E27FC236}">
                <a16:creationId xmlns:a16="http://schemas.microsoft.com/office/drawing/2014/main" id="{C9639D2B-3996-5CBD-B25E-67A631FE5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073" y="3656279"/>
            <a:ext cx="2299854" cy="231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328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6F0AD15C-0126-A07A-3CA6-81F686B253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69" r="2979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80C1AC63-D3F8-D42C-6447-4627D798F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9"/>
            <a:ext cx="4992624" cy="631844"/>
          </a:xfrm>
        </p:spPr>
        <p:txBody>
          <a:bodyPr anchor="b">
            <a:normAutofit/>
          </a:bodyPr>
          <a:lstStyle/>
          <a:p>
            <a:r>
              <a:rPr lang="lt-LT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Temos struktūra: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7690D8A5-517A-8504-1B62-D7638A0C1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1624519"/>
            <a:ext cx="5065776" cy="4741931"/>
          </a:xfrm>
        </p:spPr>
        <p:txBody>
          <a:bodyPr anchor="t">
            <a:noAutofit/>
          </a:bodyPr>
          <a:lstStyle/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Išskirtos ir paaiškintos temos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sąvokos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Temos teorinė medžiaga pateikiama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fragmentais – potemėmis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 kiekvienu fragmentu – klausimai, užduotys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žinioms ir supratimui pa(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)tikrinti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Temos pabaigoje pateikiama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įvairaus sudėtingumo užduočių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žinių taikymui naujuose kontekstuose</a:t>
            </a:r>
          </a:p>
        </p:txBody>
      </p:sp>
    </p:spTree>
    <p:extLst>
      <p:ext uri="{BB962C8B-B14F-4D97-AF65-F5344CB8AC3E}">
        <p14:creationId xmlns:p14="http://schemas.microsoft.com/office/powerpoint/2010/main" val="294719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E67B3F71-9147-2DEF-41E3-E57A304544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69" r="2979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CA5F306B-FE29-F26F-74C1-ABECE30C0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Temos struktūra: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6384F1F5-9D52-A461-CC83-0738825E8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843501"/>
          </a:xfrm>
        </p:spPr>
        <p:txBody>
          <a:bodyPr anchor="t">
            <a:noAutofit/>
          </a:bodyPr>
          <a:lstStyle/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Sistemingai pateikiama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kompleksinių užduočių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skirtų kompetencijoms ugdyti, akcentuojančių ir padedančių įgyti svarbių įgūdžių (pvz.: analizuoti, palyginti, vertinti, argumentuoti, sukurti, pasiūlyti sprendimus ir kt.).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Skaitmeninis turinys, kuris pateikiamas su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QR kodu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skiriamas vadovėlio užduotims atlikti ar su papildoma informacija susipažinti.</a:t>
            </a:r>
          </a:p>
        </p:txBody>
      </p:sp>
    </p:spTree>
    <p:extLst>
      <p:ext uri="{BB962C8B-B14F-4D97-AF65-F5344CB8AC3E}">
        <p14:creationId xmlns:p14="http://schemas.microsoft.com/office/powerpoint/2010/main" val="612111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3A66F6EC-2D71-CC00-1C1E-7054EABDB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 fontScale="90000"/>
          </a:bodyPr>
          <a:lstStyle/>
          <a:p>
            <a: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„EDUKA klasėje“ chemijos vadovėliai bus papildyti</a:t>
            </a:r>
            <a:b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pamokai vesti reikalingais objektais: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C0358BA9-951C-BC09-3D15-55174C7AA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215701"/>
          </a:xfrm>
        </p:spPr>
        <p:txBody>
          <a:bodyPr anchor="t">
            <a:normAutofit/>
          </a:bodyPr>
          <a:lstStyle/>
          <a:p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mokymosi uždaviniais ir vertinimo kriterijais,</a:t>
            </a:r>
          </a:p>
          <a:p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vaizdo įrašais,</a:t>
            </a:r>
          </a:p>
          <a:p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prezentacijomis,</a:t>
            </a:r>
          </a:p>
          <a:p>
            <a:r>
              <a:rPr lang="lt-L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infografikais</a:t>
            </a:r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užduotimis temai nagrinėti</a:t>
            </a:r>
          </a:p>
        </p:txBody>
      </p:sp>
      <p:pic>
        <p:nvPicPr>
          <p:cNvPr id="9" name="Paveikslėlis 8">
            <a:extLst>
              <a:ext uri="{FF2B5EF4-FFF2-40B4-BE49-F238E27FC236}">
                <a16:creationId xmlns:a16="http://schemas.microsoft.com/office/drawing/2014/main" id="{D4002B62-0CD0-5061-9520-619A998F9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073" y="0"/>
            <a:ext cx="2660156" cy="5247100"/>
          </a:xfrm>
          <a:prstGeom prst="rect">
            <a:avLst/>
          </a:prstGeom>
        </p:spPr>
      </p:pic>
      <p:pic>
        <p:nvPicPr>
          <p:cNvPr id="13" name="Paveikslėlis 12">
            <a:extLst>
              <a:ext uri="{FF2B5EF4-FFF2-40B4-BE49-F238E27FC236}">
                <a16:creationId xmlns:a16="http://schemas.microsoft.com/office/drawing/2014/main" id="{BF8F06F3-B7F8-A520-362B-BB2F4BBEB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476" y="0"/>
            <a:ext cx="43295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71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7B3DED-2512-9CE4-1477-BC088BE59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AA0C273C-04A9-0C90-82E3-8C0795EB1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 fontScale="90000"/>
          </a:bodyPr>
          <a:lstStyle/>
          <a:p>
            <a: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„EDUKA klasėje“ chemijos vadovėliai bus papildyti</a:t>
            </a:r>
            <a:b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pamokai vesti reikalingais objektais: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0AFB7D6B-AFF4-8EC9-1548-BEAACBA54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4335051"/>
          </a:xfrm>
        </p:spPr>
        <p:txBody>
          <a:bodyPr anchor="t">
            <a:normAutofit/>
          </a:bodyPr>
          <a:lstStyle/>
          <a:p>
            <a:r>
              <a:rPr lang="lt-LT" sz="2400" dirty="0"/>
              <a:t>greitojo pasitikrinimo ir diferencijuotomis užduotimis*,</a:t>
            </a:r>
          </a:p>
          <a:p>
            <a:r>
              <a:rPr lang="lt-LT" sz="2400" dirty="0"/>
              <a:t>užduočių banku**.</a:t>
            </a:r>
          </a:p>
          <a:p>
            <a:pPr marL="0" indent="0">
              <a:buNone/>
            </a:pPr>
            <a:endParaRPr lang="lt-LT" sz="1700" dirty="0"/>
          </a:p>
          <a:p>
            <a:pPr marL="0" indent="0">
              <a:buNone/>
            </a:pPr>
            <a:endParaRPr lang="lt-LT" sz="1700" dirty="0"/>
          </a:p>
          <a:p>
            <a:pPr marL="0" indent="0">
              <a:buNone/>
            </a:pPr>
            <a:endParaRPr lang="lt-LT" sz="1700" dirty="0"/>
          </a:p>
          <a:p>
            <a:pPr marL="0" indent="0">
              <a:buNone/>
            </a:pPr>
            <a:r>
              <a:rPr lang="lt-LT" sz="1200" dirty="0"/>
              <a:t>*Tik prie chemijos vadovėlio 9 (I gimnazijos) klasei.</a:t>
            </a:r>
          </a:p>
          <a:p>
            <a:pPr marL="0" indent="0">
              <a:buNone/>
            </a:pPr>
            <a:r>
              <a:rPr lang="lt-LT" sz="1200" dirty="0"/>
              <a:t>**Tik prie chemijos vadovėlio 10 (II gimnazijos) klasei.</a:t>
            </a:r>
          </a:p>
          <a:p>
            <a:pPr marL="0" indent="0">
              <a:buNone/>
            </a:pPr>
            <a:r>
              <a:rPr lang="lt-LT" sz="1200" dirty="0"/>
              <a:t>***Mokytojams prieiga prie skaitmeninės metodinės medžiagos ir skaitmeninio turinio suteikiama turint „EDUKA klasė“ mokytojo licenciją. Mokiniams prieiga prie skaitmeninio turinio suteikiama turint „EDUKA klasė“ mokinio licenciją.</a:t>
            </a:r>
          </a:p>
          <a:p>
            <a:endParaRPr lang="lt-LT" sz="1700" dirty="0"/>
          </a:p>
        </p:txBody>
      </p:sp>
      <p:pic>
        <p:nvPicPr>
          <p:cNvPr id="7" name="Paveikslėlis 6">
            <a:extLst>
              <a:ext uri="{FF2B5EF4-FFF2-40B4-BE49-F238E27FC236}">
                <a16:creationId xmlns:a16="http://schemas.microsoft.com/office/drawing/2014/main" id="{99749538-18E9-5733-20D9-0EF154D04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035" y="972767"/>
            <a:ext cx="5630061" cy="50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465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aveikslėlis 5">
            <a:extLst>
              <a:ext uri="{FF2B5EF4-FFF2-40B4-BE49-F238E27FC236}">
                <a16:creationId xmlns:a16="http://schemas.microsoft.com/office/drawing/2014/main" id="{52C58A20-790B-15E5-A57F-7DAF2813ED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006" r="-2" b="-2"/>
          <a:stretch/>
        </p:blipFill>
        <p:spPr>
          <a:xfrm>
            <a:off x="4970833" y="10"/>
            <a:ext cx="7221167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FB3E1537-B0AE-CC6B-080A-BFD55E5F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Chemijos vadovėlių komplektus 9 (I gimnazijos) ir 10 (II gimnazijos) klasėms sudaro: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A42E12C2-B273-E21F-588A-73EE40D4B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4190303"/>
          </a:xfrm>
        </p:spPr>
        <p:txBody>
          <a:bodyPr anchor="t">
            <a:normAutofit fontScale="92500"/>
          </a:bodyPr>
          <a:lstStyle/>
          <a:p>
            <a:r>
              <a:rPr lang="lt-LT" sz="2400" dirty="0"/>
              <a:t>vadovėlis (2 dalys),</a:t>
            </a:r>
          </a:p>
          <a:p>
            <a:r>
              <a:rPr lang="lt-LT" sz="2400" dirty="0"/>
              <a:t>pratybų sąsiuvinis (2 dalys),</a:t>
            </a:r>
          </a:p>
          <a:p>
            <a:r>
              <a:rPr lang="lt-LT" sz="2400" dirty="0"/>
              <a:t>metodinė medžiaga mokytojams: ilgalaikis planas,</a:t>
            </a:r>
          </a:p>
          <a:p>
            <a:r>
              <a:rPr lang="lt-LT" sz="2400" dirty="0"/>
              <a:t>užduočių atsakymai „EDUKA klasėje“,</a:t>
            </a:r>
          </a:p>
          <a:p>
            <a:r>
              <a:rPr lang="lt-LT" sz="2400" dirty="0"/>
              <a:t>skaitmeninis turinys „EDUKA klasėje“.</a:t>
            </a:r>
          </a:p>
          <a:p>
            <a:pPr marL="0" indent="0">
              <a:buNone/>
            </a:pPr>
            <a:endParaRPr lang="lt-LT" sz="1400" dirty="0"/>
          </a:p>
          <a:p>
            <a:pPr marL="0" indent="0">
              <a:buNone/>
            </a:pPr>
            <a:endParaRPr lang="lt-LT" sz="1400" dirty="0"/>
          </a:p>
          <a:p>
            <a:pPr marL="0" indent="0">
              <a:buNone/>
            </a:pPr>
            <a:endParaRPr lang="lt-LT" sz="1400" dirty="0"/>
          </a:p>
          <a:p>
            <a:pPr marL="0" indent="0">
              <a:buNone/>
            </a:pPr>
            <a:r>
              <a:rPr lang="lt-LT" sz="1400" dirty="0"/>
              <a:t>*Ilgalaikį planą, vadovėlio ir pratybų užduočių atsakymus nemokamai galėsite pasiekti www.eduka.lt (mokytojo licencija nėra būtina, tačiau reikia prisiregistruoti).</a:t>
            </a:r>
          </a:p>
        </p:txBody>
      </p:sp>
    </p:spTree>
    <p:extLst>
      <p:ext uri="{BB962C8B-B14F-4D97-AF65-F5344CB8AC3E}">
        <p14:creationId xmlns:p14="http://schemas.microsoft.com/office/powerpoint/2010/main" val="3350818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42615E6-DB53-1637-C025-19205306A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38605"/>
          </a:xfrm>
        </p:spPr>
        <p:txBody>
          <a:bodyPr/>
          <a:lstStyle/>
          <a:p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Serijos „Horizontai“ chemijos vadovėlį 9 (I gimnazijos) klasei kurianti komanda: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8ABE8CDC-1A64-E072-7978-DF71167D7B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517716"/>
            <a:ext cx="6019800" cy="5340284"/>
          </a:xfrm>
        </p:spPr>
        <p:txBody>
          <a:bodyPr>
            <a:normAutofit/>
          </a:bodyPr>
          <a:lstStyle/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Zigmantas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Žitkus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biochemikas, lektorius Gyvybės mokslų centre, Vilniaus universitetas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Aušra Degutytė-Kančiauskienė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chemijos mokytoja ir projektų koordinatorė, </a:t>
            </a:r>
            <a:r>
              <a:rPr lang="lt-L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mokykl</a:t>
            </a:r>
            <a:endParaRPr lang="lt-L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Raimonda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Bogužaitė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mokslo darbuotoja, Fizinių ir technologijos mokslų centras „Pažinimo medis“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Nerijus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Dzingelevičius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Klaipėdos universitetas, Jūros tyrimų institutas, jaunesnysis mokslo darbuotojas, VšĮ gimnazijos „Vaivorykštės takas“, Klaipėdos Stasio Šimkaus konservatorijos chemijos vyr. mokytojas</a:t>
            </a:r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56BE2DE7-9114-FE6F-C954-750610BB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0" y="1517715"/>
            <a:ext cx="6172200" cy="5340284"/>
          </a:xfrm>
        </p:spPr>
        <p:txBody>
          <a:bodyPr>
            <a:noAutofit/>
          </a:bodyPr>
          <a:lstStyle/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dr. Reda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Dzingelevičienė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Klaipėdos universitetas, Sveikatos mokslų fakultetas, eksperimentinės chemijos mokytoja-dėstytoja ir fizikos mokytoja, Klaipėdos Baltijos gimnazija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Vilius Petraška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Vilniaus universiteto (VU) doktorantas</a:t>
            </a:r>
          </a:p>
          <a:p>
            <a:pPr marL="0" indent="0" algn="ctr">
              <a:buNone/>
            </a:pP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recenzentai ir metodininkai: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Metodininkė – Kristina Žekonytė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vyresnioji chemijos mokytoja metodininkė, Vilniaus Žirmūnų gimnazija, Karalienės Mortos mokykla.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Recenzentė – doc. dr. Gražina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Šmitienė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Klaipėdos universitetas, Pedagogikos katedra</a:t>
            </a:r>
          </a:p>
        </p:txBody>
      </p:sp>
    </p:spTree>
    <p:extLst>
      <p:ext uri="{BB962C8B-B14F-4D97-AF65-F5344CB8AC3E}">
        <p14:creationId xmlns:p14="http://schemas.microsoft.com/office/powerpoint/2010/main" val="3749677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A0BD7-EA79-FCF4-1123-41B269EFA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D0A1800-476A-2A6C-BB37-874CDC690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38605"/>
          </a:xfrm>
        </p:spPr>
        <p:txBody>
          <a:bodyPr/>
          <a:lstStyle/>
          <a:p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Serijos „Horizontai“ chemijos vadovėlį 10 (II gimnazijos) klasei kurianti komanda: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DC2C3771-44E1-597A-7BE0-6AE1AD0ACB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2177592"/>
            <a:ext cx="6019800" cy="4680408"/>
          </a:xfrm>
        </p:spPr>
        <p:txBody>
          <a:bodyPr>
            <a:normAutofit/>
          </a:bodyPr>
          <a:lstStyle/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Rimutė Pilipavičienė –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chemijos mokytoja metodininkė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Doc. dr. Gražina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Šmitienė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Klaipėdos universitetas, Pedagogikos katedra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Rokas Žvirblis –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chemijos mokytojas, Šiaurės licėjus, LSMU gimnazija, „</a:t>
            </a:r>
            <a:r>
              <a:rPr lang="lt-L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Digiklasė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Regina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Kaušienė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chemijos mokytoja metodininkė, Vaikų kūrybinės iniciatyvos fondo licėjus „Forumas“, „Šaltinėlio“ privati mokykla</a:t>
            </a:r>
          </a:p>
          <a:p>
            <a:endParaRPr lang="lt-LT" dirty="0"/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1AFC0245-CBCA-6A55-4159-65776F221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0" y="2177591"/>
            <a:ext cx="6172200" cy="4680409"/>
          </a:xfrm>
        </p:spPr>
        <p:txBody>
          <a:bodyPr>
            <a:noAutofit/>
          </a:bodyPr>
          <a:lstStyle/>
          <a:p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Edvin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Parafjanovič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Vilniaus universitetas, Organinės chemijos katedros doktorantas</a:t>
            </a:r>
          </a:p>
          <a:p>
            <a:pPr marL="0" indent="0">
              <a:buNone/>
            </a:pP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recenzentai ir metodininkai: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Metodininkė – Rimutė Pilipavičienė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chemijos mokytoja metodininkė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Recenzentas – prof., dr. Algirdas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Šulčius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KTU, Fizikinės ir neorganinės chemijos katedra (emeritas)</a:t>
            </a:r>
          </a:p>
        </p:txBody>
      </p:sp>
    </p:spTree>
    <p:extLst>
      <p:ext uri="{BB962C8B-B14F-4D97-AF65-F5344CB8AC3E}">
        <p14:creationId xmlns:p14="http://schemas.microsoft.com/office/powerpoint/2010/main" val="3212004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D0C7F6F-0146-986C-1217-BA80CC641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Nuoseklumą užtvirtina ir patyrusi bendraautorių komanda: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AE76CA64-C10F-E3AD-84A8-FA0CD5338D2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Zigmantas </a:t>
            </a:r>
            <a:r>
              <a:rPr lang="lt-LT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Žitkus</a:t>
            </a:r>
            <a:endParaRPr lang="lt-L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Aušra Degutytė-Kančiauskienė</a:t>
            </a:r>
          </a:p>
          <a:p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Raimonda </a:t>
            </a:r>
            <a:r>
              <a:rPr lang="lt-LT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Bogužaitė</a:t>
            </a:r>
            <a:endParaRPr lang="lt-L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Nerijus </a:t>
            </a:r>
            <a:r>
              <a:rPr lang="lt-LT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Dzingelevičius</a:t>
            </a:r>
            <a:endParaRPr lang="lt-L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Doc. dr. Gražina </a:t>
            </a:r>
            <a:r>
              <a:rPr lang="lt-LT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Šmitienė</a:t>
            </a:r>
            <a:endParaRPr lang="lt-L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Regina </a:t>
            </a:r>
            <a:r>
              <a:rPr lang="lt-LT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Kaušienė</a:t>
            </a:r>
            <a:endParaRPr lang="lt-L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t-LT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t-LT" dirty="0"/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26BA3805-202E-6EC6-30D0-117809999F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Prie 10 kl. Pratybų I dalies taip pat prisijungė: </a:t>
            </a:r>
          </a:p>
          <a:p>
            <a:pPr marL="0" indent="0" algn="ctr">
              <a:buNone/>
            </a:pPr>
            <a:r>
              <a:rPr lang="lt-L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Rimutė Valentienė</a:t>
            </a:r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 </a:t>
            </a:r>
          </a:p>
          <a:p>
            <a:pPr marL="0" indent="0" algn="ctr">
              <a:buNone/>
            </a:pPr>
            <a:r>
              <a:rPr lang="lt-L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Ramunė Paliokienė </a:t>
            </a:r>
          </a:p>
          <a:p>
            <a:pPr marL="0" indent="0" algn="ctr">
              <a:buNone/>
            </a:pPr>
            <a:endParaRPr lang="lt-LT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lt-LT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Rokiškio Romuvos gimnazijos chemijos mokytojos metodininkės, turinčios 25-35 metų darbo patirtį.</a:t>
            </a:r>
          </a:p>
        </p:txBody>
      </p:sp>
    </p:spTree>
    <p:extLst>
      <p:ext uri="{BB962C8B-B14F-4D97-AF65-F5344CB8AC3E}">
        <p14:creationId xmlns:p14="http://schemas.microsoft.com/office/powerpoint/2010/main" val="2882064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aveikslėlis 8" descr="Paveikslėlis, kuriame yra augalas, medis, gluosnis, gėlė&#10;&#10;Dirbtinio intelekto sugeneruotas turinys gali būti neteisingas.">
            <a:extLst>
              <a:ext uri="{FF2B5EF4-FFF2-40B4-BE49-F238E27FC236}">
                <a16:creationId xmlns:a16="http://schemas.microsoft.com/office/drawing/2014/main" id="{F5BFA9FB-4329-F497-BBC3-354568D936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72" r="3255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B1D34F77-2BD6-3796-CCE2-7A2A99566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endParaRPr lang="lt-LT" sz="4000" dirty="0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65D8C83-ACE3-0CFA-FC0D-8451D379F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t-LT" sz="6000" dirty="0"/>
              <a:t>Ačiū!</a:t>
            </a:r>
          </a:p>
        </p:txBody>
      </p:sp>
    </p:spTree>
    <p:extLst>
      <p:ext uri="{BB962C8B-B14F-4D97-AF65-F5344CB8AC3E}">
        <p14:creationId xmlns:p14="http://schemas.microsoft.com/office/powerpoint/2010/main" val="420001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Turinio vietos rezervavimo ženklas 4">
            <a:extLst>
              <a:ext uri="{FF2B5EF4-FFF2-40B4-BE49-F238E27FC236}">
                <a16:creationId xmlns:a16="http://schemas.microsoft.com/office/drawing/2014/main" id="{A2C1BFED-2005-533F-A18E-87DA38958B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2" b="3847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DECAD8DE-BD81-0483-A3C4-743811117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9013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2025–2026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mokslo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metų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naujien</a:t>
            </a:r>
            <a: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leidyklos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Šviesa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serijos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Horizontai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chemijos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vadovėli</a:t>
            </a:r>
            <a:r>
              <a:rPr lang="lt-L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 (I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gimnazijos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(II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gimnazijos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klasėms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5000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F8E65D8F-37C3-1953-61F8-C4B00A7123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71" r="2977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6069FFEC-D935-A378-5FA3-474A6D7DE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endParaRPr lang="lt-LT" sz="3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33A00A6-A3F3-5E32-2105-8A75DD6CE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322035"/>
            <a:ext cx="5065776" cy="4409505"/>
          </a:xfrm>
        </p:spPr>
        <p:txBody>
          <a:bodyPr anchor="t">
            <a:noAutofit/>
          </a:bodyPr>
          <a:lstStyle/>
          <a:p>
            <a:pPr>
              <a:spcAft>
                <a:spcPts val="800"/>
              </a:spcAft>
            </a:pPr>
            <a:r>
              <a:rPr lang="lt-LT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Šios serijos vadovėliuose yra įdiegta ciklinė ir </a:t>
            </a:r>
            <a:r>
              <a:rPr lang="lt-LT" sz="24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etapinė</a:t>
            </a:r>
            <a:r>
              <a:rPr lang="lt-LT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mokymo(</a:t>
            </a:r>
            <a:r>
              <a:rPr lang="lt-LT" sz="24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si</a:t>
            </a:r>
            <a:r>
              <a:rPr lang="lt-LT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 struktūra, todėl jie padeda nuosekliai ugdyti mokinių kompetencijas.</a:t>
            </a:r>
          </a:p>
          <a:p>
            <a:pPr>
              <a:spcAft>
                <a:spcPts val="800"/>
              </a:spcAft>
            </a:pPr>
            <a:r>
              <a:rPr lang="lt-LT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Be to, vadovėliai skatina domėtis chemijos mokslu, teoriją siejant su gyvenimu ir moksliniais tyrimais, moko praktiškai taikyti žinias.</a:t>
            </a:r>
          </a:p>
          <a:p>
            <a:pPr>
              <a:spcAft>
                <a:spcPts val="800"/>
              </a:spcAft>
            </a:pPr>
            <a:r>
              <a:rPr lang="lt-LT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Mokytis iš šių vadovėlių įdomu ir prasminga, jie padės pasiekti aukštesnių mokymosi rezultatų.</a:t>
            </a:r>
          </a:p>
        </p:txBody>
      </p:sp>
    </p:spTree>
    <p:extLst>
      <p:ext uri="{BB962C8B-B14F-4D97-AF65-F5344CB8AC3E}">
        <p14:creationId xmlns:p14="http://schemas.microsoft.com/office/powerpoint/2010/main" val="510431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9E2C3F64-2E4B-7A07-815E-952E0CCE5C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71" r="2977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3A359542-4BE4-9CE3-7AD0-C75B7BF2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išskirtiniai bruožai:</a:t>
            </a:r>
            <a:br>
              <a:rPr lang="lt-L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F862E6A2-0DF3-9631-CAEA-21DD47361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rmAutofit/>
          </a:bodyPr>
          <a:lstStyle/>
          <a:p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 tęstiniai serijos „Horizontai“ vadovėliai, užtikrinantys nuoseklų ir sistemingą chemijos mokymą(</a:t>
            </a:r>
            <a:r>
              <a:rPr lang="lt-L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9 ir 10 klasėse.</a:t>
            </a:r>
          </a:p>
          <a:p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Vadovėliuose daug praktikos darbų, padedančių ne tik geriau suprasti teorinę medžiagą, bet ir ugdančių praktinius, tiriamuosius (duomenų analizės, interpretavimo), bendradarbiavimo, kritinio mąstymo, problemų sprendimo įgūdžius.</a:t>
            </a:r>
          </a:p>
        </p:txBody>
      </p:sp>
    </p:spTree>
    <p:extLst>
      <p:ext uri="{BB962C8B-B14F-4D97-AF65-F5344CB8AC3E}">
        <p14:creationId xmlns:p14="http://schemas.microsoft.com/office/powerpoint/2010/main" val="4066380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Turinio vietos rezervavimo ženklas 4">
            <a:extLst>
              <a:ext uri="{FF2B5EF4-FFF2-40B4-BE49-F238E27FC236}">
                <a16:creationId xmlns:a16="http://schemas.microsoft.com/office/drawing/2014/main" id="{5129D487-482B-B98B-26B4-EAB9C0D169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72" r="2976" b="1"/>
          <a:stretch/>
        </p:blipFill>
        <p:spPr>
          <a:xfrm>
            <a:off x="4883023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22" name="Freeform: Shape 21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E3CBE558-5D3D-250B-FEC9-2253C78DE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išskirtiniai bruožai:</a:t>
            </a:r>
            <a:br>
              <a:rPr lang="lt-L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313602C0-4AE2-0BAE-86BA-2B93553B1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203350"/>
            <a:ext cx="5065776" cy="4236361"/>
          </a:xfrm>
        </p:spPr>
        <p:txBody>
          <a:bodyPr anchor="t">
            <a:normAutofit/>
          </a:bodyPr>
          <a:lstStyle/>
          <a:p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Akcentuojami gyvenime svarbūs įgūdžiai ir būtinos kompetencijos, skirtos informacijai analizuoti ir vertinti, argumentuoti, ieškoti kūrybinių sprendimų ir juos pateikti. Be to, pateikiama užduočių, atskleidžiančių glaudžius įvairių mokslo sričių ryšius.</a:t>
            </a:r>
          </a:p>
          <a:p>
            <a:r>
              <a:rPr lang="lt-L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Mokytojų patogumui pateikiamas ne tik privalomasis turinys pagal bendrąsias ugdymo programas, bet ir papildoma medžiaga (laisvai pasirenkamas turinys): reiškinio (fenomeno) tyrinėjimui, praktikos darbams, ugdymo diferencijavimui, individualizavimui (pavyzdžiui „Plečiame akiratį“).</a:t>
            </a:r>
          </a:p>
          <a:p>
            <a:endParaRPr lang="lt-LT" sz="1700" dirty="0"/>
          </a:p>
        </p:txBody>
      </p:sp>
    </p:spTree>
    <p:extLst>
      <p:ext uri="{BB962C8B-B14F-4D97-AF65-F5344CB8AC3E}">
        <p14:creationId xmlns:p14="http://schemas.microsoft.com/office/powerpoint/2010/main" val="2353699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77C1A43D-4C4D-1E9E-2575-CE581D8454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70" r="2978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C89D9024-4C18-CADD-1EAA-98D53AC7F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struktūra: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C43E8628-EA8B-4613-6987-B8E098C9A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Autofit/>
          </a:bodyPr>
          <a:lstStyle/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Turinys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įvadas – vaizdus paaiškinimas, kaip mokytis su vadovėliu.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pradžioje – reiškinio (fenomeno) tyrinėjimui skirta medžiaga.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Vadovėlio medžiaga pateikiama ciklais.</a:t>
            </a:r>
          </a:p>
        </p:txBody>
      </p:sp>
    </p:spTree>
    <p:extLst>
      <p:ext uri="{BB962C8B-B14F-4D97-AF65-F5344CB8AC3E}">
        <p14:creationId xmlns:p14="http://schemas.microsoft.com/office/powerpoint/2010/main" val="1862143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C4120E1C-0B68-33D2-EF02-CCB0256536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69" r="2979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57A44FCC-5E34-8D32-55CF-8FB67AEF9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Ciklo struktūra: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04E495E2-D70D-46DD-3737-27597B500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Autofit/>
          </a:bodyPr>
          <a:lstStyle/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Ciklo įvadas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temų turinys, svarbiausios, įdomiausios ciklo veiklos, raktiniai žodžiai.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Ciklo </a:t>
            </a:r>
            <a:r>
              <a:rPr lang="lt-L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motyvatorius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tematiką aktualizuojanti medžiaga (Kodėl svarbu to mokytis?), skirta diskutuoti ir susieti temą su individualia patirtimi, prisiminti, ko buvo mokytasi ankstesnėse klasėse.</a:t>
            </a:r>
          </a:p>
        </p:txBody>
      </p:sp>
    </p:spTree>
    <p:extLst>
      <p:ext uri="{BB962C8B-B14F-4D97-AF65-F5344CB8AC3E}">
        <p14:creationId xmlns:p14="http://schemas.microsoft.com/office/powerpoint/2010/main" val="267918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2A7165-28F0-A153-296C-4AA395395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6A1B5974-F257-DD2E-E1CD-4BA5A3D972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69" r="2979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BD55EDCF-B30E-35BC-A78A-504F72B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Ciklo struktūra: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F9F6583B-97C6-AB39-7248-4D2306E34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rmAutofit lnSpcReduction="10000"/>
          </a:bodyPr>
          <a:lstStyle/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Temos, atliepiančios ciklo tematiką,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problematika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Ciklo apibendrinimas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vizuali teorijos santrauka – </a:t>
            </a:r>
            <a:r>
              <a:rPr lang="lt-L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infografikas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įvairaus sudėtingumo užduotys, skirtos žinioms, gebėjimams susisteminti, apibendrinti. Ciklo apibendrinime pateikiamas mokymo(</a:t>
            </a:r>
            <a:r>
              <a:rPr lang="lt-L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proceso ir pasiekimų įsivertinimas</a:t>
            </a:r>
            <a:r>
              <a:rPr lang="lt-LT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3238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AF38DC-B069-4F74-89ED-92C7579C3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urinio vietos rezervavimo ženklas 4">
            <a:extLst>
              <a:ext uri="{FF2B5EF4-FFF2-40B4-BE49-F238E27FC236}">
                <a16:creationId xmlns:a16="http://schemas.microsoft.com/office/drawing/2014/main" id="{0111B46B-C6A5-B37A-D3C9-AA82227457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69" r="2979" b="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avadinimas 1">
            <a:extLst>
              <a:ext uri="{FF2B5EF4-FFF2-40B4-BE49-F238E27FC236}">
                <a16:creationId xmlns:a16="http://schemas.microsoft.com/office/drawing/2014/main" id="{A3C371CB-3BA8-A195-D99F-90473B082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173761"/>
          </a:xfrm>
        </p:spPr>
        <p:txBody>
          <a:bodyPr anchor="b">
            <a:normAutofit/>
          </a:bodyPr>
          <a:lstStyle/>
          <a:p>
            <a:r>
              <a:rPr lang="lt-LT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Temos struktūra: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CBFF4-EA32-4FE2-BA6B-8F3A6E6ED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253806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85062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0D410381-ECE0-D4A5-38C6-CC6B627B0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Autofit/>
          </a:bodyPr>
          <a:lstStyle/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Temos pradžioje pateikiama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vizuali įvestis ir įvadinis klausimas 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skatina mokinį sutelkti dėmesį, įsitraukti į mokymąsi, susidomėti tema.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Sudėtingi cheminiai procesai ir teorinė medžiaga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siejama su mokinio aplinka ir patirtimi</a:t>
            </a:r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lt-L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Teorinę medžiagą papildo ir iliustruoja </a:t>
            </a:r>
            <a:r>
              <a:rPr lang="lt-L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informaciniai grafikai, diagramos, schemos, paveikslai, nuotraukos.</a:t>
            </a:r>
          </a:p>
        </p:txBody>
      </p:sp>
    </p:spTree>
    <p:extLst>
      <p:ext uri="{BB962C8B-B14F-4D97-AF65-F5344CB8AC3E}">
        <p14:creationId xmlns:p14="http://schemas.microsoft.com/office/powerpoint/2010/main" val="3886490675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1029</Words>
  <Application>Microsoft Office PowerPoint</Application>
  <PresentationFormat>Plačiaekranė</PresentationFormat>
  <Paragraphs>99</Paragraphs>
  <Slides>18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18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Times New Roman</vt:lpstr>
      <vt:lpstr>„Office“ tema</vt:lpstr>
      <vt:lpstr>SERIJOS  „HORIZONTAI“  CHEMIJOS VADOVĖLIAI 9 (I GIMNAZIJOS) IR 10 (II GIMNAZIJOS) KLASĖMS</vt:lpstr>
      <vt:lpstr>2025–2026 mokslo metų naujiena – leidyklos „Šviesa“ serijos „Horizontai“ chemijos vadovėliai 9 (I gimnazijos) ir 10 (II gimnazijos) klasėms! </vt:lpstr>
      <vt:lpstr>„PowerPoint“ pateiktis</vt:lpstr>
      <vt:lpstr>Vadovėlio išskirtiniai bruožai: </vt:lpstr>
      <vt:lpstr>Vadovėlio išskirtiniai bruožai: </vt:lpstr>
      <vt:lpstr>Vadovėlio struktūra:</vt:lpstr>
      <vt:lpstr>Ciklo struktūra:</vt:lpstr>
      <vt:lpstr>Ciklo struktūra:</vt:lpstr>
      <vt:lpstr>Temos struktūra:</vt:lpstr>
      <vt:lpstr>Temos struktūra:</vt:lpstr>
      <vt:lpstr>Temos struktūra:</vt:lpstr>
      <vt:lpstr>„EDUKA klasėje“ chemijos vadovėliai bus papildyti pamokai vesti reikalingais objektais:</vt:lpstr>
      <vt:lpstr>„EDUKA klasėje“ chemijos vadovėliai bus papildyti pamokai vesti reikalingais objektais:</vt:lpstr>
      <vt:lpstr>Chemijos vadovėlių komplektus 9 (I gimnazijos) ir 10 (II gimnazijos) klasėms sudaro:</vt:lpstr>
      <vt:lpstr>Serijos „Horizontai“ chemijos vadovėlį 9 (I gimnazijos) klasei kurianti komanda:</vt:lpstr>
      <vt:lpstr>Serijos „Horizontai“ chemijos vadovėlį 10 (II gimnazijos) klasei kurianti komanda:</vt:lpstr>
      <vt:lpstr>Nuoseklumą užtvirtina ir patyrusi bendraautorių komanda: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KRISTINA ŽEKONYTĖ</dc:creator>
  <cp:lastModifiedBy>Kristina Žekonytė. KMM</cp:lastModifiedBy>
  <cp:revision>6</cp:revision>
  <dcterms:created xsi:type="dcterms:W3CDTF">2025-02-28T06:20:56Z</dcterms:created>
  <dcterms:modified xsi:type="dcterms:W3CDTF">2025-03-01T05:21:40Z</dcterms:modified>
</cp:coreProperties>
</file>